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Instrument Sans Medium" panose="020B0604020202020204" charset="0"/>
      <p:regular r:id="rId13"/>
    </p:embeddedFont>
    <p:embeddedFont>
      <p:font typeface="Instrument Sans Semi Bold" panose="020B0604020202020204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4" d="100"/>
          <a:sy n="64" d="100"/>
        </p:scale>
        <p:origin x="2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sv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7264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sv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sv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sv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7.png"/><Relationship Id="rId11" Type="http://schemas.openxmlformats.org/officeDocument/2006/relationships/image" Target="../media/image32.svg"/><Relationship Id="rId5" Type="http://schemas.openxmlformats.org/officeDocument/2006/relationships/image" Target="../media/image26.sv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Napkin: A Simple Solution for Everyday Cleanliness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Exploring the design, function, and evolution of an essential hygiene product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80361"/>
            <a:ext cx="101659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Conclusion: Small Product, Big Impact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133951" y="2397919"/>
            <a:ext cx="1270265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napkin exemplifies how simple design can solve everyday problems effectively. Despite its humble appearance, it plays a crucial role in maintaining hygiene and comfort across countless daily situations.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2142768"/>
            <a:ext cx="30480" cy="1236107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5" name="Shape 3"/>
          <p:cNvSpPr/>
          <p:nvPr/>
        </p:nvSpPr>
        <p:spPr>
          <a:xfrm>
            <a:off x="763310" y="3634026"/>
            <a:ext cx="4219575" cy="6096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6" name="Text 4"/>
          <p:cNvSpPr/>
          <p:nvPr/>
        </p:nvSpPr>
        <p:spPr>
          <a:xfrm>
            <a:off x="793790" y="39218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Proven Effectiveness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93790" y="4412218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Decades of use have confirmed the napkin as an indispensable hygiene tool for individuals and institutions worldwide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05413" y="3634026"/>
            <a:ext cx="4219575" cy="60960"/>
          </a:xfrm>
          <a:prstGeom prst="rect">
            <a:avLst/>
          </a:prstGeom>
          <a:solidFill>
            <a:srgbClr val="F578DE"/>
          </a:solidFill>
          <a:ln/>
        </p:spPr>
      </p:sp>
      <p:sp>
        <p:nvSpPr>
          <p:cNvPr id="9" name="Text 7"/>
          <p:cNvSpPr/>
          <p:nvPr/>
        </p:nvSpPr>
        <p:spPr>
          <a:xfrm>
            <a:off x="5235893" y="39218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Evolution Continues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235893" y="4412218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Ongoing innovation in materials and design promises more sustainable and effective solutions for future generations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7515" y="3634026"/>
            <a:ext cx="4219575" cy="60960"/>
          </a:xfrm>
          <a:prstGeom prst="rect">
            <a:avLst/>
          </a:prstGeom>
          <a:solidFill>
            <a:srgbClr val="0540AD"/>
          </a:solidFill>
          <a:ln/>
        </p:spPr>
      </p:sp>
      <p:sp>
        <p:nvSpPr>
          <p:cNvPr id="12" name="Text 10"/>
          <p:cNvSpPr/>
          <p:nvPr/>
        </p:nvSpPr>
        <p:spPr>
          <a:xfrm>
            <a:off x="9677995" y="392180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Universal Value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9677995" y="4412218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napkin's success lies in its accessibility, affordability, and ability to meet a fundamental human need with elegant simplicity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93790" y="6232360"/>
            <a:ext cx="13042821" cy="35957"/>
          </a:xfrm>
          <a:prstGeom prst="rect">
            <a:avLst/>
          </a:prstGeom>
          <a:solidFill>
            <a:srgbClr val="1E3063">
              <a:alpha val="50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793790" y="6523434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As we move forward, the challenge is to preserve what makes napkins effective while addressing environmental concerns through smarter design and material choices.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D930A68-2CB0-68B7-B8F9-A2DEA5230A02}"/>
              </a:ext>
            </a:extLst>
          </p:cNvPr>
          <p:cNvSpPr/>
          <p:nvPr/>
        </p:nvSpPr>
        <p:spPr>
          <a:xfrm>
            <a:off x="12751904" y="7543800"/>
            <a:ext cx="1878496" cy="685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333143"/>
            <a:ext cx="1425535" cy="426244"/>
          </a:xfrm>
          <a:prstGeom prst="roundRect">
            <a:avLst>
              <a:gd name="adj" fmla="val 38315"/>
            </a:avLst>
          </a:prstGeom>
          <a:solidFill>
            <a:srgbClr val="CEE6FD"/>
          </a:solidFill>
          <a:ln/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9878" y="1455539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2055" y="1401128"/>
            <a:ext cx="8811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PROBLEM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850112"/>
            <a:ext cx="124485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Daily Challenge of Maintaining Cleanliness</a:t>
            </a:r>
            <a:endParaRPr lang="en-US" sz="4450" dirty="0"/>
          </a:p>
        </p:txBody>
      </p:sp>
      <p:sp>
        <p:nvSpPr>
          <p:cNvPr id="6" name="Text 3"/>
          <p:cNvSpPr/>
          <p:nvPr/>
        </p:nvSpPr>
        <p:spPr>
          <a:xfrm>
            <a:off x="793790" y="3125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During Meals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93790" y="3707011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Food and beverages can easily spill or leave residue on hands and face, creating discomfort and potential hygiene concerns throughout the day.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93790" y="50225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While Traveling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793790" y="5603677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Limited access to washing facilities makes it difficult to maintain proper hygiene when eating on the go or handling messy items.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7599521" y="312586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In Public Spaces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7599521" y="3707011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Shared environments require quick, convenient ways to clean up without disrupting activities or social interactions.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7599521" y="465963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Need</a:t>
            </a:r>
            <a:endParaRPr lang="en-US" sz="2200" dirty="0"/>
          </a:p>
        </p:txBody>
      </p:sp>
      <p:sp>
        <p:nvSpPr>
          <p:cNvPr id="13" name="Text 10"/>
          <p:cNvSpPr/>
          <p:nvPr/>
        </p:nvSpPr>
        <p:spPr>
          <a:xfrm>
            <a:off x="7599521" y="5240774"/>
            <a:ext cx="624470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 portable, disposable, and effective tool that provides immediate cleanliness without requiring water or additional resources.</a:t>
            </a:r>
            <a:endParaRPr lang="en-US" sz="175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A0B366-38E1-2888-63FF-0AF739AE2AA6}"/>
              </a:ext>
            </a:extLst>
          </p:cNvPr>
          <p:cNvSpPr/>
          <p:nvPr/>
        </p:nvSpPr>
        <p:spPr>
          <a:xfrm>
            <a:off x="12871174" y="7782339"/>
            <a:ext cx="1649896" cy="377687"/>
          </a:xfrm>
          <a:prstGeom prst="rect">
            <a:avLst/>
          </a:prstGeom>
          <a:solidFill>
            <a:schemeClr val="bg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633651"/>
            <a:ext cx="1652111" cy="441484"/>
          </a:xfrm>
          <a:prstGeom prst="roundRect">
            <a:avLst>
              <a:gd name="adj" fmla="val 36993"/>
            </a:avLst>
          </a:prstGeom>
          <a:noFill/>
          <a:ln w="7620">
            <a:solidFill>
              <a:srgbClr val="84C1FA"/>
            </a:solidFill>
            <a:prstDash val="solid"/>
          </a:ln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37498" y="763667"/>
            <a:ext cx="181451" cy="18145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209675" y="709255"/>
            <a:ext cx="109251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84C1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OBJECTIVES</a:t>
            </a:r>
            <a:endParaRPr lang="en-US" sz="1400" dirty="0"/>
          </a:p>
        </p:txBody>
      </p:sp>
      <p:sp>
        <p:nvSpPr>
          <p:cNvPr id="5" name="Text 2"/>
          <p:cNvSpPr/>
          <p:nvPr/>
        </p:nvSpPr>
        <p:spPr>
          <a:xfrm>
            <a:off x="793790" y="1165860"/>
            <a:ext cx="752951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Product Development Goals</a:t>
            </a:r>
            <a:endParaRPr lang="en-US" sz="4450" dirty="0"/>
          </a:p>
        </p:txBody>
      </p:sp>
      <p:sp>
        <p:nvSpPr>
          <p:cNvPr id="6" name="Shape 3"/>
          <p:cNvSpPr/>
          <p:nvPr/>
        </p:nvSpPr>
        <p:spPr>
          <a:xfrm>
            <a:off x="793790" y="2214801"/>
            <a:ext cx="6407944" cy="2577108"/>
          </a:xfrm>
          <a:prstGeom prst="roundRect">
            <a:avLst>
              <a:gd name="adj" fmla="val 7921"/>
            </a:avLst>
          </a:prstGeom>
          <a:solidFill>
            <a:srgbClr val="CEE6FD"/>
          </a:solidFill>
          <a:ln/>
        </p:spPr>
      </p:sp>
      <p:sp>
        <p:nvSpPr>
          <p:cNvPr id="7" name="Shape 4"/>
          <p:cNvSpPr/>
          <p:nvPr/>
        </p:nvSpPr>
        <p:spPr>
          <a:xfrm>
            <a:off x="1020604" y="244161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07770" y="2628662"/>
            <a:ext cx="306110" cy="30611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020604" y="33488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Hygiene Assurance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1020604" y="3839289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Provide a reliable barrier against germs and maintain cleanliness in diverse settings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7428548" y="2214801"/>
            <a:ext cx="6408063" cy="2577108"/>
          </a:xfrm>
          <a:prstGeom prst="roundRect">
            <a:avLst>
              <a:gd name="adj" fmla="val 7921"/>
            </a:avLst>
          </a:prstGeom>
          <a:solidFill>
            <a:srgbClr val="CEE6FD"/>
          </a:solidFill>
          <a:ln/>
        </p:spPr>
      </p:sp>
      <p:sp>
        <p:nvSpPr>
          <p:cNvPr id="12" name="Shape 8"/>
          <p:cNvSpPr/>
          <p:nvPr/>
        </p:nvSpPr>
        <p:spPr>
          <a:xfrm>
            <a:off x="7655362" y="2441615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13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842528" y="2628662"/>
            <a:ext cx="306110" cy="306110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7655362" y="334887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User Comfort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655362" y="3839289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Design with soft, gentle materials that are safe for all skin types and comfortable to use</a:t>
            </a:r>
            <a:endParaRPr lang="en-US" sz="1750" dirty="0"/>
          </a:p>
        </p:txBody>
      </p:sp>
      <p:sp>
        <p:nvSpPr>
          <p:cNvPr id="16" name="Shape 11"/>
          <p:cNvSpPr/>
          <p:nvPr/>
        </p:nvSpPr>
        <p:spPr>
          <a:xfrm>
            <a:off x="793790" y="5018723"/>
            <a:ext cx="6407944" cy="2577108"/>
          </a:xfrm>
          <a:prstGeom prst="roundRect">
            <a:avLst>
              <a:gd name="adj" fmla="val 7921"/>
            </a:avLst>
          </a:prstGeom>
          <a:solidFill>
            <a:srgbClr val="CEE6FD"/>
          </a:solidFill>
          <a:ln/>
        </p:spPr>
      </p:sp>
      <p:sp>
        <p:nvSpPr>
          <p:cNvPr id="17" name="Shape 12"/>
          <p:cNvSpPr/>
          <p:nvPr/>
        </p:nvSpPr>
        <p:spPr>
          <a:xfrm>
            <a:off x="1020604" y="524553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18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207770" y="5432584"/>
            <a:ext cx="306110" cy="306110"/>
          </a:xfrm>
          <a:prstGeom prst="rect">
            <a:avLst/>
          </a:prstGeom>
        </p:spPr>
      </p:pic>
      <p:sp>
        <p:nvSpPr>
          <p:cNvPr id="19" name="Text 13"/>
          <p:cNvSpPr/>
          <p:nvPr/>
        </p:nvSpPr>
        <p:spPr>
          <a:xfrm>
            <a:off x="1020604" y="615279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Universal Access</a:t>
            </a:r>
            <a:endParaRPr lang="en-US" sz="2200" dirty="0"/>
          </a:p>
        </p:txBody>
      </p:sp>
      <p:sp>
        <p:nvSpPr>
          <p:cNvPr id="20" name="Text 14"/>
          <p:cNvSpPr/>
          <p:nvPr/>
        </p:nvSpPr>
        <p:spPr>
          <a:xfrm>
            <a:off x="1020604" y="6643211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 an affordable, widely available product suitable for all demographics and occasions</a:t>
            </a:r>
            <a:endParaRPr lang="en-US" sz="1750" dirty="0"/>
          </a:p>
        </p:txBody>
      </p:sp>
      <p:sp>
        <p:nvSpPr>
          <p:cNvPr id="21" name="Shape 15"/>
          <p:cNvSpPr/>
          <p:nvPr/>
        </p:nvSpPr>
        <p:spPr>
          <a:xfrm>
            <a:off x="7428548" y="5018723"/>
            <a:ext cx="6408063" cy="2577108"/>
          </a:xfrm>
          <a:prstGeom prst="roundRect">
            <a:avLst>
              <a:gd name="adj" fmla="val 7921"/>
            </a:avLst>
          </a:prstGeom>
          <a:solidFill>
            <a:srgbClr val="CEE6FD"/>
          </a:solidFill>
          <a:ln/>
        </p:spPr>
      </p:sp>
      <p:sp>
        <p:nvSpPr>
          <p:cNvPr id="22" name="Shape 16"/>
          <p:cNvSpPr/>
          <p:nvPr/>
        </p:nvSpPr>
        <p:spPr>
          <a:xfrm>
            <a:off x="7655362" y="5245537"/>
            <a:ext cx="680442" cy="680442"/>
          </a:xfrm>
          <a:prstGeom prst="roundRect">
            <a:avLst>
              <a:gd name="adj" fmla="val 13436980"/>
            </a:avLst>
          </a:prstGeom>
          <a:solidFill>
            <a:srgbClr val="84C1FA"/>
          </a:solidFill>
          <a:ln/>
        </p:spPr>
      </p:sp>
      <p:pic>
        <p:nvPicPr>
          <p:cNvPr id="23" name="Image 4" descr="preencoded.png"/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842528" y="5432584"/>
            <a:ext cx="306110" cy="306110"/>
          </a:xfrm>
          <a:prstGeom prst="rect">
            <a:avLst/>
          </a:prstGeom>
        </p:spPr>
      </p:pic>
      <p:sp>
        <p:nvSpPr>
          <p:cNvPr id="24" name="Text 17"/>
          <p:cNvSpPr/>
          <p:nvPr/>
        </p:nvSpPr>
        <p:spPr>
          <a:xfrm>
            <a:off x="7655362" y="6152793"/>
            <a:ext cx="39071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Environmental Consideration</a:t>
            </a:r>
            <a:endParaRPr lang="en-US" sz="2200" dirty="0"/>
          </a:p>
        </p:txBody>
      </p:sp>
      <p:sp>
        <p:nvSpPr>
          <p:cNvPr id="25" name="Text 18"/>
          <p:cNvSpPr/>
          <p:nvPr/>
        </p:nvSpPr>
        <p:spPr>
          <a:xfrm>
            <a:off x="7655362" y="6643211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Balance convenience with sustainability through thoughtful material selection and disposal methods</a:t>
            </a:r>
            <a:endParaRPr lang="en-US" sz="1750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BD6A25D-5CEF-602B-A889-0F328B5FE4D1}"/>
              </a:ext>
            </a:extLst>
          </p:cNvPr>
          <p:cNvSpPr/>
          <p:nvPr/>
        </p:nvSpPr>
        <p:spPr>
          <a:xfrm>
            <a:off x="12841357" y="7595831"/>
            <a:ext cx="1699591" cy="52443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280190" y="770334"/>
            <a:ext cx="1463635" cy="426244"/>
          </a:xfrm>
          <a:prstGeom prst="roundRect">
            <a:avLst>
              <a:gd name="adj" fmla="val 38315"/>
            </a:avLst>
          </a:prstGeom>
          <a:solidFill>
            <a:srgbClr val="CEE6FD"/>
          </a:solidFill>
          <a:ln/>
        </p:spPr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16278" y="892731"/>
            <a:ext cx="181451" cy="1814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688455" y="838319"/>
            <a:ext cx="919282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SOLUTION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6280190" y="128730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Napkin: Simplicity Meets Functionality</a:t>
            </a:r>
            <a:endParaRPr lang="en-US" sz="4450" dirty="0"/>
          </a:p>
        </p:txBody>
      </p:sp>
      <p:sp>
        <p:nvSpPr>
          <p:cNvPr id="7" name="Shape 3"/>
          <p:cNvSpPr/>
          <p:nvPr/>
        </p:nvSpPr>
        <p:spPr>
          <a:xfrm>
            <a:off x="6280190" y="3045023"/>
            <a:ext cx="3664744" cy="2456617"/>
          </a:xfrm>
          <a:prstGeom prst="roundRect">
            <a:avLst>
              <a:gd name="adj" fmla="val 8310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6537484" y="33023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Absorbent Material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537484" y="3792736"/>
            <a:ext cx="315015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Constructed from soft paper or fabric designed to quickly absorb liquids and capture particles</a:t>
            </a:r>
            <a:endParaRPr lang="en-US" sz="1750" dirty="0"/>
          </a:p>
        </p:txBody>
      </p:sp>
      <p:sp>
        <p:nvSpPr>
          <p:cNvPr id="10" name="Shape 6"/>
          <p:cNvSpPr/>
          <p:nvPr/>
        </p:nvSpPr>
        <p:spPr>
          <a:xfrm>
            <a:off x="10171748" y="3045023"/>
            <a:ext cx="3664863" cy="2456617"/>
          </a:xfrm>
          <a:prstGeom prst="roundRect">
            <a:avLst>
              <a:gd name="adj" fmla="val 8310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1" name="Text 7"/>
          <p:cNvSpPr/>
          <p:nvPr/>
        </p:nvSpPr>
        <p:spPr>
          <a:xfrm>
            <a:off x="10429042" y="33023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Portable Design</a:t>
            </a:r>
            <a:endParaRPr lang="en-US" sz="2200" dirty="0"/>
          </a:p>
        </p:txBody>
      </p:sp>
      <p:sp>
        <p:nvSpPr>
          <p:cNvPr id="12" name="Text 8"/>
          <p:cNvSpPr/>
          <p:nvPr/>
        </p:nvSpPr>
        <p:spPr>
          <a:xfrm>
            <a:off x="10429042" y="3792736"/>
            <a:ext cx="315027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Compact and lightweight for easy storage in pockets, bags, or on restaurant tables</a:t>
            </a:r>
            <a:endParaRPr lang="en-US" sz="1750" dirty="0"/>
          </a:p>
        </p:txBody>
      </p:sp>
      <p:sp>
        <p:nvSpPr>
          <p:cNvPr id="13" name="Shape 9"/>
          <p:cNvSpPr/>
          <p:nvPr/>
        </p:nvSpPr>
        <p:spPr>
          <a:xfrm>
            <a:off x="6280190" y="5728454"/>
            <a:ext cx="7556421" cy="1730812"/>
          </a:xfrm>
          <a:prstGeom prst="roundRect">
            <a:avLst>
              <a:gd name="adj" fmla="val 11795"/>
            </a:avLst>
          </a:prstGeom>
          <a:solidFill>
            <a:srgbClr val="FFFFFF"/>
          </a:solidFill>
          <a:ln w="30480">
            <a:solidFill>
              <a:srgbClr val="B4CCE3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6537484" y="59857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Immediate Action</a:t>
            </a:r>
            <a:endParaRPr lang="en-US" sz="2200" dirty="0"/>
          </a:p>
        </p:txBody>
      </p:sp>
      <p:sp>
        <p:nvSpPr>
          <p:cNvPr id="15" name="Text 11"/>
          <p:cNvSpPr/>
          <p:nvPr/>
        </p:nvSpPr>
        <p:spPr>
          <a:xfrm>
            <a:off x="6537484" y="6476167"/>
            <a:ext cx="704183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Ready to use instantly without requiring water, soap, or any preparation time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0A2143-5017-A8A3-A2D6-9B207B3C658D}"/>
              </a:ext>
            </a:extLst>
          </p:cNvPr>
          <p:cNvSpPr/>
          <p:nvPr/>
        </p:nvSpPr>
        <p:spPr>
          <a:xfrm>
            <a:off x="12483548" y="7643191"/>
            <a:ext cx="2057400" cy="563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446014" y="513755"/>
            <a:ext cx="7840385" cy="5799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Product Structure and Components</a:t>
            </a:r>
            <a:endParaRPr lang="en-US" sz="3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014" y="1580793"/>
            <a:ext cx="4423648" cy="442364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6329958" y="1580793"/>
            <a:ext cx="185499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450" dirty="0"/>
          </a:p>
        </p:txBody>
      </p:sp>
      <p:sp>
        <p:nvSpPr>
          <p:cNvPr id="5" name="Shape 2"/>
          <p:cNvSpPr/>
          <p:nvPr/>
        </p:nvSpPr>
        <p:spPr>
          <a:xfrm>
            <a:off x="6329958" y="1873210"/>
            <a:ext cx="6861810" cy="2286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6" name="Text 3"/>
          <p:cNvSpPr/>
          <p:nvPr/>
        </p:nvSpPr>
        <p:spPr>
          <a:xfrm>
            <a:off x="6329958" y="2011680"/>
            <a:ext cx="231981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Base Material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6329958" y="2487097"/>
            <a:ext cx="6861810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Paper pulp or woven fabric forming the foundation layer</a:t>
            </a:r>
            <a:endParaRPr lang="en-US" sz="1450" dirty="0"/>
          </a:p>
        </p:txBody>
      </p:sp>
      <p:sp>
        <p:nvSpPr>
          <p:cNvPr id="8" name="Text 5"/>
          <p:cNvSpPr/>
          <p:nvPr/>
        </p:nvSpPr>
        <p:spPr>
          <a:xfrm>
            <a:off x="6329958" y="3108722"/>
            <a:ext cx="185499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6329958" y="3401139"/>
            <a:ext cx="6861810" cy="2286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0" name="Text 7"/>
          <p:cNvSpPr/>
          <p:nvPr/>
        </p:nvSpPr>
        <p:spPr>
          <a:xfrm>
            <a:off x="6329958" y="3539609"/>
            <a:ext cx="231981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Absorbent Core</a:t>
            </a:r>
            <a:endParaRPr lang="en-US" sz="1800" dirty="0"/>
          </a:p>
        </p:txBody>
      </p:sp>
      <p:sp>
        <p:nvSpPr>
          <p:cNvPr id="11" name="Text 8"/>
          <p:cNvSpPr/>
          <p:nvPr/>
        </p:nvSpPr>
        <p:spPr>
          <a:xfrm>
            <a:off x="6329958" y="4015026"/>
            <a:ext cx="6861810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Multiple layers creating thickness and liquid-holding capacity</a:t>
            </a:r>
            <a:endParaRPr lang="en-US" sz="1450" dirty="0"/>
          </a:p>
        </p:txBody>
      </p:sp>
      <p:sp>
        <p:nvSpPr>
          <p:cNvPr id="12" name="Text 9"/>
          <p:cNvSpPr/>
          <p:nvPr/>
        </p:nvSpPr>
        <p:spPr>
          <a:xfrm>
            <a:off x="6329958" y="4636651"/>
            <a:ext cx="185499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6329958" y="4929068"/>
            <a:ext cx="6861810" cy="2286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4" name="Text 11"/>
          <p:cNvSpPr/>
          <p:nvPr/>
        </p:nvSpPr>
        <p:spPr>
          <a:xfrm>
            <a:off x="6329958" y="5067538"/>
            <a:ext cx="231981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Surface Texture</a:t>
            </a:r>
            <a:endParaRPr lang="en-US" sz="1800" dirty="0"/>
          </a:p>
        </p:txBody>
      </p:sp>
      <p:sp>
        <p:nvSpPr>
          <p:cNvPr id="15" name="Text 12"/>
          <p:cNvSpPr/>
          <p:nvPr/>
        </p:nvSpPr>
        <p:spPr>
          <a:xfrm>
            <a:off x="6329958" y="5542955"/>
            <a:ext cx="6861810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Embossed or smooth finish optimized for cleaning effectiveness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6329958" y="6164580"/>
            <a:ext cx="185499" cy="2319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04</a:t>
            </a:r>
            <a:endParaRPr lang="en-US" sz="1450" dirty="0"/>
          </a:p>
        </p:txBody>
      </p:sp>
      <p:sp>
        <p:nvSpPr>
          <p:cNvPr id="17" name="Shape 14"/>
          <p:cNvSpPr/>
          <p:nvPr/>
        </p:nvSpPr>
        <p:spPr>
          <a:xfrm>
            <a:off x="6329958" y="6456998"/>
            <a:ext cx="6861810" cy="22860"/>
          </a:xfrm>
          <a:prstGeom prst="rect">
            <a:avLst/>
          </a:prstGeom>
          <a:solidFill>
            <a:srgbClr val="84C1FA"/>
          </a:solidFill>
          <a:ln/>
        </p:spPr>
      </p:sp>
      <p:sp>
        <p:nvSpPr>
          <p:cNvPr id="18" name="Text 15"/>
          <p:cNvSpPr/>
          <p:nvPr/>
        </p:nvSpPr>
        <p:spPr>
          <a:xfrm>
            <a:off x="6329958" y="6595467"/>
            <a:ext cx="2319814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Edge Treatment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6329958" y="7070884"/>
            <a:ext cx="6861810" cy="2969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Finished borders preventing tearing and maintaining structural integrity</a:t>
            </a:r>
            <a:endParaRPr lang="en-US" sz="145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2E67510-E2C7-FECD-DEA5-F78A9D172FA2}"/>
              </a:ext>
            </a:extLst>
          </p:cNvPr>
          <p:cNvSpPr/>
          <p:nvPr/>
        </p:nvSpPr>
        <p:spPr>
          <a:xfrm>
            <a:off x="12761843" y="7543800"/>
            <a:ext cx="1868557" cy="58640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161455"/>
            <a:ext cx="1674971" cy="441484"/>
          </a:xfrm>
          <a:prstGeom prst="roundRect">
            <a:avLst>
              <a:gd name="adj" fmla="val 36993"/>
            </a:avLst>
          </a:prstGeom>
          <a:noFill/>
          <a:ln w="7620">
            <a:solidFill>
              <a:srgbClr val="84C1FA"/>
            </a:solidFill>
            <a:prstDash val="solid"/>
          </a:ln>
        </p:spPr>
      </p:sp>
      <p:sp>
        <p:nvSpPr>
          <p:cNvPr id="3" name="Text 1"/>
          <p:cNvSpPr/>
          <p:nvPr/>
        </p:nvSpPr>
        <p:spPr>
          <a:xfrm>
            <a:off x="937498" y="1237059"/>
            <a:ext cx="1387554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84C1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HOW IT WORKS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693664"/>
            <a:ext cx="593169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The Working Principle</a:t>
            </a:r>
            <a:endParaRPr lang="en-US" sz="44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742605"/>
            <a:ext cx="4347567" cy="907256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020604" y="38766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Capillary Action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020604" y="4367093"/>
            <a:ext cx="389393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Tiny spaces between fibers draw liquid inward through surface tension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1357" y="2742605"/>
            <a:ext cx="4347567" cy="907256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368171" y="38766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Absorption Process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5368171" y="4367093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Material traps moisture and particles within its layered structure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88924" y="2742605"/>
            <a:ext cx="4347567" cy="907256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715738" y="387667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Clean Surface</a:t>
            </a:r>
            <a:endParaRPr lang="en-US" sz="2200" dirty="0"/>
          </a:p>
        </p:txBody>
      </p:sp>
      <p:sp>
        <p:nvSpPr>
          <p:cNvPr id="13" name="Text 8"/>
          <p:cNvSpPr/>
          <p:nvPr/>
        </p:nvSpPr>
        <p:spPr>
          <a:xfrm>
            <a:off x="9715738" y="4367093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Skin or surface left dry and clean after gentle wiping motion</a:t>
            </a:r>
            <a:endParaRPr lang="en-US" sz="1750" dirty="0"/>
          </a:p>
        </p:txBody>
      </p:sp>
      <p:sp>
        <p:nvSpPr>
          <p:cNvPr id="14" name="Shape 9"/>
          <p:cNvSpPr/>
          <p:nvPr/>
        </p:nvSpPr>
        <p:spPr>
          <a:xfrm>
            <a:off x="793790" y="6051146"/>
            <a:ext cx="13042821" cy="35957"/>
          </a:xfrm>
          <a:prstGeom prst="rect">
            <a:avLst/>
          </a:prstGeom>
          <a:solidFill>
            <a:srgbClr val="1E3063">
              <a:alpha val="50000"/>
            </a:srgbClr>
          </a:solidFill>
          <a:ln/>
        </p:spPr>
      </p:sp>
      <p:sp>
        <p:nvSpPr>
          <p:cNvPr id="15" name="Text 10"/>
          <p:cNvSpPr/>
          <p:nvPr/>
        </p:nvSpPr>
        <p:spPr>
          <a:xfrm>
            <a:off x="793790" y="6342221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napkin's effectiveness comes from its porous structure, which maximizes surface area contact while maintaining strength. Gentle pressure during use ensures optimal absorption without tearing or leaving residue behind.</a:t>
            </a:r>
            <a:endParaRPr lang="en-US" sz="17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B3C326F-177A-225B-08FF-8EE458BAF310}"/>
              </a:ext>
            </a:extLst>
          </p:cNvPr>
          <p:cNvSpPr/>
          <p:nvPr/>
        </p:nvSpPr>
        <p:spPr>
          <a:xfrm>
            <a:off x="12722087" y="7633252"/>
            <a:ext cx="1908313" cy="59634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1037034" y="546973"/>
            <a:ext cx="4963001" cy="6203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Key Advantages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1725573" y="2978587"/>
            <a:ext cx="2441734" cy="4962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9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95%</a:t>
            </a:r>
            <a:endParaRPr lang="en-US" sz="39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7682" y="1737836"/>
            <a:ext cx="2977753" cy="2977753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705808" y="4963597"/>
            <a:ext cx="248150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19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Liquid Absorption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1037034" y="5472232"/>
            <a:ext cx="381904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Captures spills effectively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1037034" y="6013013"/>
            <a:ext cx="248150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Highly Effective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1037034" y="6521648"/>
            <a:ext cx="381904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Removes food residue efficiently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1037034" y="6908602"/>
            <a:ext cx="381904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Works on various surfaces</a:t>
            </a:r>
            <a:endParaRPr lang="en-US" sz="1550" dirty="0"/>
          </a:p>
        </p:txBody>
      </p:sp>
      <p:sp>
        <p:nvSpPr>
          <p:cNvPr id="10" name="Text 7"/>
          <p:cNvSpPr/>
          <p:nvPr/>
        </p:nvSpPr>
        <p:spPr>
          <a:xfrm>
            <a:off x="1037034" y="7295555"/>
            <a:ext cx="381904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Quick-acting solution</a:t>
            </a:r>
            <a:endParaRPr lang="en-US" sz="1550" dirty="0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48049" y="1688306"/>
            <a:ext cx="3949422" cy="3949422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9789438" y="1663541"/>
            <a:ext cx="290226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Convenient &amp; Accessible</a:t>
            </a:r>
            <a:endParaRPr lang="en-US" sz="1950" dirty="0"/>
          </a:p>
        </p:txBody>
      </p:sp>
      <p:sp>
        <p:nvSpPr>
          <p:cNvPr id="13" name="Text 9"/>
          <p:cNvSpPr/>
          <p:nvPr/>
        </p:nvSpPr>
        <p:spPr>
          <a:xfrm>
            <a:off x="9789438" y="2172176"/>
            <a:ext cx="381904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 washing required</a:t>
            </a:r>
            <a:endParaRPr lang="en-US" sz="1550" dirty="0"/>
          </a:p>
        </p:txBody>
      </p:sp>
      <p:sp>
        <p:nvSpPr>
          <p:cNvPr id="14" name="Text 10"/>
          <p:cNvSpPr/>
          <p:nvPr/>
        </p:nvSpPr>
        <p:spPr>
          <a:xfrm>
            <a:off x="9789438" y="2559129"/>
            <a:ext cx="381904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Disposable after single use</a:t>
            </a:r>
            <a:endParaRPr lang="en-US" sz="1550" dirty="0"/>
          </a:p>
        </p:txBody>
      </p:sp>
      <p:sp>
        <p:nvSpPr>
          <p:cNvPr id="15" name="Text 11"/>
          <p:cNvSpPr/>
          <p:nvPr/>
        </p:nvSpPr>
        <p:spPr>
          <a:xfrm>
            <a:off x="9789438" y="2946083"/>
            <a:ext cx="381904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Available everywhere</a:t>
            </a:r>
            <a:endParaRPr lang="en-US" sz="1550" dirty="0"/>
          </a:p>
        </p:txBody>
      </p:sp>
      <p:sp>
        <p:nvSpPr>
          <p:cNvPr id="16" name="Text 12"/>
          <p:cNvSpPr/>
          <p:nvPr/>
        </p:nvSpPr>
        <p:spPr>
          <a:xfrm>
            <a:off x="9789438" y="3333036"/>
            <a:ext cx="3819049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Extremely affordable</a:t>
            </a:r>
            <a:endParaRPr lang="en-US" sz="1550" dirty="0"/>
          </a:p>
        </p:txBody>
      </p:sp>
      <p:sp>
        <p:nvSpPr>
          <p:cNvPr id="17" name="Text 13"/>
          <p:cNvSpPr/>
          <p:nvPr/>
        </p:nvSpPr>
        <p:spPr>
          <a:xfrm>
            <a:off x="9789438" y="3849053"/>
            <a:ext cx="254508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Versatile Applications</a:t>
            </a:r>
            <a:endParaRPr lang="en-US" sz="1950" dirty="0"/>
          </a:p>
        </p:txBody>
      </p:sp>
      <p:sp>
        <p:nvSpPr>
          <p:cNvPr id="18" name="Text 14"/>
          <p:cNvSpPr/>
          <p:nvPr/>
        </p:nvSpPr>
        <p:spPr>
          <a:xfrm>
            <a:off x="9789438" y="4357688"/>
            <a:ext cx="381904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Suitable for homes, restaurants, travel, picnics, and emergency situations</a:t>
            </a:r>
            <a:endParaRPr lang="en-US" sz="15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ED83CC4-287D-C99D-E654-18B550C35D0D}"/>
              </a:ext>
            </a:extLst>
          </p:cNvPr>
          <p:cNvSpPr/>
          <p:nvPr/>
        </p:nvSpPr>
        <p:spPr>
          <a:xfrm>
            <a:off x="12573000" y="7384774"/>
            <a:ext cx="2057400" cy="8448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761762"/>
            <a:ext cx="1492925" cy="426244"/>
          </a:xfrm>
          <a:prstGeom prst="roundRect">
            <a:avLst>
              <a:gd name="adj" fmla="val 38315"/>
            </a:avLst>
          </a:prstGeom>
          <a:solidFill>
            <a:srgbClr val="CEE6FD"/>
          </a:solidFill>
          <a:ln/>
        </p:spPr>
      </p:sp>
      <p:sp>
        <p:nvSpPr>
          <p:cNvPr id="3" name="Text 1"/>
          <p:cNvSpPr/>
          <p:nvPr/>
        </p:nvSpPr>
        <p:spPr>
          <a:xfrm>
            <a:off x="929878" y="829747"/>
            <a:ext cx="1220748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CHALLENGES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793790" y="1278731"/>
            <a:ext cx="69290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Obstacles and Limitations</a:t>
            </a:r>
            <a:endParaRPr lang="en-US" sz="4450" dirty="0"/>
          </a:p>
        </p:txBody>
      </p:sp>
      <p:sp>
        <p:nvSpPr>
          <p:cNvPr id="5" name="Shape 3"/>
          <p:cNvSpPr/>
          <p:nvPr/>
        </p:nvSpPr>
        <p:spPr>
          <a:xfrm>
            <a:off x="793790" y="2327672"/>
            <a:ext cx="6407944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FF5000"/>
            </a:solidFill>
            <a:prstDash val="solid"/>
          </a:ln>
        </p:spPr>
      </p:sp>
      <p:sp>
        <p:nvSpPr>
          <p:cNvPr id="6" name="Shape 4"/>
          <p:cNvSpPr/>
          <p:nvPr/>
        </p:nvSpPr>
        <p:spPr>
          <a:xfrm>
            <a:off x="763310" y="2327672"/>
            <a:ext cx="121920" cy="2456617"/>
          </a:xfrm>
          <a:prstGeom prst="roundRect">
            <a:avLst>
              <a:gd name="adj" fmla="val 167442"/>
            </a:avLst>
          </a:prstGeom>
          <a:solidFill>
            <a:srgbClr val="FF5000"/>
          </a:solidFill>
          <a:ln/>
        </p:spPr>
      </p:sp>
      <p:sp>
        <p:nvSpPr>
          <p:cNvPr id="7" name="Text 5"/>
          <p:cNvSpPr/>
          <p:nvPr/>
        </p:nvSpPr>
        <p:spPr>
          <a:xfrm>
            <a:off x="1142524" y="2584966"/>
            <a:ext cx="295727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Environmental Impact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1142524" y="3075384"/>
            <a:ext cx="58019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Single-use paper napkins contribute significantly to waste generation. Most end up in landfills where they take weeks to months to decompose, especially when contaminated with food waste.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428548" y="2327672"/>
            <a:ext cx="6408063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FF5000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7398067" y="2327672"/>
            <a:ext cx="121920" cy="2456617"/>
          </a:xfrm>
          <a:prstGeom prst="roundRect">
            <a:avLst>
              <a:gd name="adj" fmla="val 167442"/>
            </a:avLst>
          </a:prstGeom>
          <a:solidFill>
            <a:srgbClr val="FF5000"/>
          </a:solidFill>
          <a:ln/>
        </p:spPr>
      </p:sp>
      <p:sp>
        <p:nvSpPr>
          <p:cNvPr id="11" name="Text 9"/>
          <p:cNvSpPr/>
          <p:nvPr/>
        </p:nvSpPr>
        <p:spPr>
          <a:xfrm>
            <a:off x="7777282" y="25849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Limited Durability</a:t>
            </a:r>
            <a:endParaRPr lang="en-US" sz="2200" dirty="0"/>
          </a:p>
        </p:txBody>
      </p:sp>
      <p:sp>
        <p:nvSpPr>
          <p:cNvPr id="12" name="Text 10"/>
          <p:cNvSpPr/>
          <p:nvPr/>
        </p:nvSpPr>
        <p:spPr>
          <a:xfrm>
            <a:off x="7777282" y="3075384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Paper napkins can tear easily when wet or under pressure. They may require multiple units for a single cleanup, reducing efficiency and increasing waste.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793790" y="5011103"/>
            <a:ext cx="6407944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FF5000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763310" y="5011103"/>
            <a:ext cx="121920" cy="2456617"/>
          </a:xfrm>
          <a:prstGeom prst="roundRect">
            <a:avLst>
              <a:gd name="adj" fmla="val 167442"/>
            </a:avLst>
          </a:prstGeom>
          <a:solidFill>
            <a:srgbClr val="FF5000"/>
          </a:solidFill>
          <a:ln/>
        </p:spPr>
      </p:sp>
      <p:sp>
        <p:nvSpPr>
          <p:cNvPr id="15" name="Text 13"/>
          <p:cNvSpPr/>
          <p:nvPr/>
        </p:nvSpPr>
        <p:spPr>
          <a:xfrm>
            <a:off x="1142524" y="526839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Material Sourcing</a:t>
            </a:r>
            <a:endParaRPr lang="en-US" sz="2200" dirty="0"/>
          </a:p>
        </p:txBody>
      </p:sp>
      <p:sp>
        <p:nvSpPr>
          <p:cNvPr id="16" name="Text 14"/>
          <p:cNvSpPr/>
          <p:nvPr/>
        </p:nvSpPr>
        <p:spPr>
          <a:xfrm>
            <a:off x="1142524" y="5758815"/>
            <a:ext cx="58019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Traditional production relies heavily on tree pulp, contributing to deforestation. Balancing cost, quality, and environmental responsibility remains challenging for manufacturers.</a:t>
            </a:r>
            <a:endParaRPr lang="en-US" sz="1750" dirty="0"/>
          </a:p>
        </p:txBody>
      </p:sp>
      <p:sp>
        <p:nvSpPr>
          <p:cNvPr id="17" name="Shape 15"/>
          <p:cNvSpPr/>
          <p:nvPr/>
        </p:nvSpPr>
        <p:spPr>
          <a:xfrm>
            <a:off x="7428548" y="5011103"/>
            <a:ext cx="6408063" cy="2456617"/>
          </a:xfrm>
          <a:prstGeom prst="roundRect">
            <a:avLst>
              <a:gd name="adj" fmla="val 5956"/>
            </a:avLst>
          </a:prstGeom>
          <a:solidFill>
            <a:srgbClr val="FFFFFF"/>
          </a:solidFill>
          <a:ln w="30480">
            <a:solidFill>
              <a:srgbClr val="FF5000"/>
            </a:solidFill>
            <a:prstDash val="solid"/>
          </a:ln>
        </p:spPr>
      </p:sp>
      <p:sp>
        <p:nvSpPr>
          <p:cNvPr id="18" name="Shape 16"/>
          <p:cNvSpPr/>
          <p:nvPr/>
        </p:nvSpPr>
        <p:spPr>
          <a:xfrm>
            <a:off x="7398067" y="5011103"/>
            <a:ext cx="121920" cy="2456617"/>
          </a:xfrm>
          <a:prstGeom prst="roundRect">
            <a:avLst>
              <a:gd name="adj" fmla="val 167442"/>
            </a:avLst>
          </a:prstGeom>
          <a:solidFill>
            <a:srgbClr val="FF5000"/>
          </a:solidFill>
          <a:ln/>
        </p:spPr>
      </p:sp>
      <p:sp>
        <p:nvSpPr>
          <p:cNvPr id="19" name="Text 17"/>
          <p:cNvSpPr/>
          <p:nvPr/>
        </p:nvSpPr>
        <p:spPr>
          <a:xfrm>
            <a:off x="7777282" y="5268397"/>
            <a:ext cx="338042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Storage and Preservation</a:t>
            </a:r>
            <a:endParaRPr lang="en-US" sz="2200" dirty="0"/>
          </a:p>
        </p:txBody>
      </p:sp>
      <p:sp>
        <p:nvSpPr>
          <p:cNvPr id="20" name="Text 18"/>
          <p:cNvSpPr/>
          <p:nvPr/>
        </p:nvSpPr>
        <p:spPr>
          <a:xfrm>
            <a:off x="7777282" y="5758815"/>
            <a:ext cx="5802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Napkins must be kept dry and protected from contamination. Improper storage can compromise hygiene and reduce effectiveness.</a:t>
            </a:r>
            <a:endParaRPr lang="en-US" sz="1750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2195A7A-2DE5-9609-E690-8445078293AC}"/>
              </a:ext>
            </a:extLst>
          </p:cNvPr>
          <p:cNvSpPr/>
          <p:nvPr/>
        </p:nvSpPr>
        <p:spPr>
          <a:xfrm>
            <a:off x="12861235" y="7653130"/>
            <a:ext cx="1659835" cy="5623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75164" y="996910"/>
            <a:ext cx="7282339" cy="5257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300" dirty="0">
                <a:solidFill>
                  <a:srgbClr val="091C5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Future Improvements and Innovation</a:t>
            </a:r>
            <a:endParaRPr lang="en-US" sz="3300" dirty="0"/>
          </a:p>
        </p:txBody>
      </p:sp>
      <p:sp>
        <p:nvSpPr>
          <p:cNvPr id="4" name="Shape 1"/>
          <p:cNvSpPr/>
          <p:nvPr/>
        </p:nvSpPr>
        <p:spPr>
          <a:xfrm>
            <a:off x="6243399" y="2027277"/>
            <a:ext cx="168235" cy="985837"/>
          </a:xfrm>
          <a:prstGeom prst="roundRect">
            <a:avLst>
              <a:gd name="adj" fmla="val 90009"/>
            </a:avLst>
          </a:prstGeom>
          <a:solidFill>
            <a:srgbClr val="CEE6FD"/>
          </a:solidFill>
          <a:ln/>
        </p:spPr>
      </p:sp>
      <p:sp>
        <p:nvSpPr>
          <p:cNvPr id="5" name="Shape 2"/>
          <p:cNvSpPr/>
          <p:nvPr/>
        </p:nvSpPr>
        <p:spPr>
          <a:xfrm>
            <a:off x="6075164" y="1916906"/>
            <a:ext cx="504706" cy="504706"/>
          </a:xfrm>
          <a:prstGeom prst="roundRect">
            <a:avLst>
              <a:gd name="adj" fmla="val 90587"/>
            </a:avLst>
          </a:prstGeom>
          <a:solidFill>
            <a:srgbClr val="CEE6FD"/>
          </a:solidFill>
          <a:ln/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201370" y="2043113"/>
            <a:ext cx="252293" cy="25229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48105" y="1943219"/>
            <a:ext cx="2116812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Sustainable Materials</a:t>
            </a:r>
            <a:endParaRPr lang="en-US" sz="1650" dirty="0"/>
          </a:p>
        </p:txBody>
      </p:sp>
      <p:sp>
        <p:nvSpPr>
          <p:cNvPr id="8" name="Text 4"/>
          <p:cNvSpPr/>
          <p:nvPr/>
        </p:nvSpPr>
        <p:spPr>
          <a:xfrm>
            <a:off x="6748105" y="2306836"/>
            <a:ext cx="7293531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Transition to bamboo, recycled paper, or plant-based fibers that decompose faster and require fewer resources to produce</a:t>
            </a:r>
            <a:endParaRPr lang="en-US" sz="1300" dirty="0"/>
          </a:p>
        </p:txBody>
      </p:sp>
      <p:sp>
        <p:nvSpPr>
          <p:cNvPr id="9" name="Shape 5"/>
          <p:cNvSpPr/>
          <p:nvPr/>
        </p:nvSpPr>
        <p:spPr>
          <a:xfrm>
            <a:off x="6495693" y="3433763"/>
            <a:ext cx="168235" cy="985837"/>
          </a:xfrm>
          <a:prstGeom prst="roundRect">
            <a:avLst>
              <a:gd name="adj" fmla="val 90009"/>
            </a:avLst>
          </a:prstGeom>
          <a:solidFill>
            <a:srgbClr val="CEE6FD"/>
          </a:solidFill>
          <a:ln/>
        </p:spPr>
      </p:sp>
      <p:sp>
        <p:nvSpPr>
          <p:cNvPr id="10" name="Shape 6"/>
          <p:cNvSpPr/>
          <p:nvPr/>
        </p:nvSpPr>
        <p:spPr>
          <a:xfrm>
            <a:off x="6327457" y="3323392"/>
            <a:ext cx="504706" cy="504706"/>
          </a:xfrm>
          <a:prstGeom prst="roundRect">
            <a:avLst>
              <a:gd name="adj" fmla="val 90587"/>
            </a:avLst>
          </a:prstGeom>
          <a:solidFill>
            <a:srgbClr val="CEE6FD"/>
          </a:solidFill>
          <a:ln/>
        </p:spPr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453664" y="3449598"/>
            <a:ext cx="252293" cy="25229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000399" y="3349704"/>
            <a:ext cx="2103120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Enhanced Durability</a:t>
            </a:r>
            <a:endParaRPr lang="en-US" sz="1650" dirty="0"/>
          </a:p>
        </p:txBody>
      </p:sp>
      <p:sp>
        <p:nvSpPr>
          <p:cNvPr id="13" name="Text 8"/>
          <p:cNvSpPr/>
          <p:nvPr/>
        </p:nvSpPr>
        <p:spPr>
          <a:xfrm>
            <a:off x="7000399" y="3713321"/>
            <a:ext cx="7041237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Develop stronger fiber bonds and multi-layer designs that resist tearing while maintaining softness and absorbency</a:t>
            </a:r>
            <a:endParaRPr lang="en-US" sz="1300" dirty="0"/>
          </a:p>
        </p:txBody>
      </p:sp>
      <p:sp>
        <p:nvSpPr>
          <p:cNvPr id="14" name="Shape 9"/>
          <p:cNvSpPr/>
          <p:nvPr/>
        </p:nvSpPr>
        <p:spPr>
          <a:xfrm>
            <a:off x="6748105" y="4840248"/>
            <a:ext cx="168235" cy="985837"/>
          </a:xfrm>
          <a:prstGeom prst="roundRect">
            <a:avLst>
              <a:gd name="adj" fmla="val 90009"/>
            </a:avLst>
          </a:prstGeom>
          <a:solidFill>
            <a:srgbClr val="CEE6FD"/>
          </a:solidFill>
          <a:ln/>
        </p:spPr>
      </p:sp>
      <p:sp>
        <p:nvSpPr>
          <p:cNvPr id="15" name="Shape 10"/>
          <p:cNvSpPr/>
          <p:nvPr/>
        </p:nvSpPr>
        <p:spPr>
          <a:xfrm>
            <a:off x="6579870" y="4729877"/>
            <a:ext cx="504706" cy="504706"/>
          </a:xfrm>
          <a:prstGeom prst="roundRect">
            <a:avLst>
              <a:gd name="adj" fmla="val 90587"/>
            </a:avLst>
          </a:prstGeom>
          <a:solidFill>
            <a:srgbClr val="CEE6FD"/>
          </a:solidFill>
          <a:ln/>
        </p:spPr>
      </p:sp>
      <p:pic>
        <p:nvPicPr>
          <p:cNvPr id="16" name="Image 3" descr="preencoded.png"/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706076" y="4856083"/>
            <a:ext cx="252293" cy="252293"/>
          </a:xfrm>
          <a:prstGeom prst="rect">
            <a:avLst/>
          </a:prstGeom>
        </p:spPr>
      </p:pic>
      <p:sp>
        <p:nvSpPr>
          <p:cNvPr id="17" name="Text 11"/>
          <p:cNvSpPr/>
          <p:nvPr/>
        </p:nvSpPr>
        <p:spPr>
          <a:xfrm>
            <a:off x="7252811" y="4756190"/>
            <a:ext cx="2278499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Biodegradable Options</a:t>
            </a:r>
            <a:endParaRPr lang="en-US" sz="1650" dirty="0"/>
          </a:p>
        </p:txBody>
      </p:sp>
      <p:sp>
        <p:nvSpPr>
          <p:cNvPr id="18" name="Text 12"/>
          <p:cNvSpPr/>
          <p:nvPr/>
        </p:nvSpPr>
        <p:spPr>
          <a:xfrm>
            <a:off x="7252811" y="5119807"/>
            <a:ext cx="6788825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Create napkins that break down naturally within weeks, even in marine environments, reducing long-term environmental impact</a:t>
            </a:r>
            <a:endParaRPr lang="en-US" sz="1300" dirty="0"/>
          </a:p>
        </p:txBody>
      </p:sp>
      <p:sp>
        <p:nvSpPr>
          <p:cNvPr id="19" name="Shape 13"/>
          <p:cNvSpPr/>
          <p:nvPr/>
        </p:nvSpPr>
        <p:spPr>
          <a:xfrm>
            <a:off x="7000518" y="6246733"/>
            <a:ext cx="168235" cy="985837"/>
          </a:xfrm>
          <a:prstGeom prst="roundRect">
            <a:avLst>
              <a:gd name="adj" fmla="val 90009"/>
            </a:avLst>
          </a:prstGeom>
          <a:solidFill>
            <a:srgbClr val="CEE6FD"/>
          </a:solidFill>
          <a:ln/>
        </p:spPr>
      </p:sp>
      <p:sp>
        <p:nvSpPr>
          <p:cNvPr id="20" name="Shape 14"/>
          <p:cNvSpPr/>
          <p:nvPr/>
        </p:nvSpPr>
        <p:spPr>
          <a:xfrm>
            <a:off x="6832283" y="6136362"/>
            <a:ext cx="504706" cy="504706"/>
          </a:xfrm>
          <a:prstGeom prst="roundRect">
            <a:avLst>
              <a:gd name="adj" fmla="val 90587"/>
            </a:avLst>
          </a:prstGeom>
          <a:solidFill>
            <a:srgbClr val="CEE6FD"/>
          </a:solidFill>
          <a:ln/>
        </p:spPr>
      </p:sp>
      <p:pic>
        <p:nvPicPr>
          <p:cNvPr id="21" name="Image 4" descr="preencoded.png"/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958489" y="6262568"/>
            <a:ext cx="252293" cy="252293"/>
          </a:xfrm>
          <a:prstGeom prst="rect">
            <a:avLst/>
          </a:prstGeom>
        </p:spPr>
      </p:pic>
      <p:sp>
        <p:nvSpPr>
          <p:cNvPr id="22" name="Text 15"/>
          <p:cNvSpPr/>
          <p:nvPr/>
        </p:nvSpPr>
        <p:spPr>
          <a:xfrm>
            <a:off x="7505224" y="6162675"/>
            <a:ext cx="2151102" cy="2627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1E3063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Reusable Alternatives</a:t>
            </a:r>
            <a:endParaRPr lang="en-US" sz="1650" dirty="0"/>
          </a:p>
        </p:txBody>
      </p:sp>
      <p:sp>
        <p:nvSpPr>
          <p:cNvPr id="23" name="Text 16"/>
          <p:cNvSpPr/>
          <p:nvPr/>
        </p:nvSpPr>
        <p:spPr>
          <a:xfrm>
            <a:off x="7505224" y="6526292"/>
            <a:ext cx="6536412" cy="538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1E3063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Promote cloth napkins for regular use and develop quick-dry fabrics that combine convenience with sustainability</a:t>
            </a:r>
            <a:endParaRPr lang="en-US" sz="13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770A14C-E200-26D7-C800-2A3F6F3D144E}"/>
              </a:ext>
            </a:extLst>
          </p:cNvPr>
          <p:cNvSpPr/>
          <p:nvPr/>
        </p:nvSpPr>
        <p:spPr>
          <a:xfrm>
            <a:off x="12573000" y="7504043"/>
            <a:ext cx="1977887" cy="72555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738</Words>
  <Application>Microsoft Office PowerPoint</Application>
  <PresentationFormat>Custom</PresentationFormat>
  <Paragraphs>105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Instrument Sans Medium</vt:lpstr>
      <vt:lpstr>Instrument Sans Semi Bold</vt:lpstr>
      <vt:lpstr>Instrument Sans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LENOVO</dc:creator>
  <cp:lastModifiedBy>Botla Navya</cp:lastModifiedBy>
  <cp:revision>2</cp:revision>
  <dcterms:created xsi:type="dcterms:W3CDTF">2026-01-21T09:48:44Z</dcterms:created>
  <dcterms:modified xsi:type="dcterms:W3CDTF">2026-01-21T10:05:45Z</dcterms:modified>
</cp:coreProperties>
</file>